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20" r:id="rId4"/>
    <p:sldMasterId id="2147483732" r:id="rId5"/>
  </p:sldMasterIdLst>
  <p:notesMasterIdLst>
    <p:notesMasterId r:id="rId21"/>
  </p:notesMasterIdLst>
  <p:sldIdLst>
    <p:sldId id="256" r:id="rId6"/>
    <p:sldId id="257" r:id="rId7"/>
    <p:sldId id="271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76B6A-7536-49E8-984B-1F623C0557B8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82B44-3D47-48D1-B050-8AA410D65B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2B44-3D47-48D1-B050-8AA410D65BA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2B44-3D47-48D1-B050-8AA410D65BA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6F70E8C-F1EA-4ACF-9F8D-2FF2D48A3AED}" type="datetimeFigureOut">
              <a:rPr lang="ru-RU" smtClean="0"/>
              <a:t>21.10.2010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A6CE826-ED8F-43C9-AB58-4315C93981F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5.xml"/><Relationship Id="rId7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Тема: «квадратные уравнения»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/>
              <a:t>Цели:</a:t>
            </a:r>
            <a:endParaRPr lang="ru-RU" dirty="0" smtClean="0"/>
          </a:p>
          <a:p>
            <a:pPr lvl="0"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Обобщить и систематизировать материал по данной теме.</a:t>
            </a:r>
          </a:p>
          <a:p>
            <a:pPr lvl="0"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диагностику усвоения системы знаний и умений и ее применения для выполнения практических заданий стандартно­го уровня с переходом на более высокий уровень.</a:t>
            </a:r>
          </a:p>
          <a:p>
            <a:pPr lvl="0"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Содействовать рациональной организации труда; введением игровой ситуации снять нервно-психическое напряжение; разви­вать познавательные процессы, память, воображение, мышление, внимание, наблюдательность, сообразительность; выработать са­мооценку в выборе пути, критерии оценки своей работы и работы товарища; повысить интерес учащихся к нестандартным задачам, сформировать у них положительный мотив учения.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Конкурс «Письмо из прошлого».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Задачи </a:t>
            </a:r>
            <a:r>
              <a:rPr lang="ru-RU" dirty="0" smtClean="0"/>
              <a:t>на квадратные урав­нения встречаются </a:t>
            </a:r>
            <a:r>
              <a:rPr lang="ru-RU" dirty="0" smtClean="0"/>
              <a:t>в трудах </a:t>
            </a:r>
            <a:r>
              <a:rPr lang="ru-RU" dirty="0" smtClean="0"/>
              <a:t>индийских математиков уже с </a:t>
            </a:r>
            <a:r>
              <a:rPr lang="en-US" dirty="0" smtClean="0"/>
              <a:t>V</a:t>
            </a:r>
            <a:r>
              <a:rPr lang="ru-RU" dirty="0" smtClean="0"/>
              <a:t> в. н. э. Вот одна из задач индийского математика </a:t>
            </a:r>
            <a:r>
              <a:rPr lang="en-US" dirty="0" smtClean="0"/>
              <a:t>XII</a:t>
            </a:r>
            <a:r>
              <a:rPr lang="ru-RU" dirty="0" smtClean="0"/>
              <a:t> в. </a:t>
            </a:r>
            <a:r>
              <a:rPr lang="ru-RU" dirty="0" err="1" smtClean="0"/>
              <a:t>Бхаскары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dirty="0" smtClean="0"/>
              <a:t>  </a:t>
            </a:r>
            <a:r>
              <a:rPr lang="ru-RU" dirty="0" smtClean="0"/>
              <a:t>Обезьянок резвых стая, </a:t>
            </a:r>
          </a:p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dirty="0" smtClean="0"/>
              <a:t> </a:t>
            </a:r>
            <a:r>
              <a:rPr lang="ru-RU" dirty="0" smtClean="0"/>
              <a:t>Всласть поевши, развлекалась. </a:t>
            </a:r>
          </a:p>
          <a:p>
            <a:pPr>
              <a:buNone/>
            </a:pPr>
            <a:r>
              <a:rPr lang="ru-RU" dirty="0" smtClean="0"/>
              <a:t>       </a:t>
            </a:r>
            <a:r>
              <a:rPr lang="ru-RU" dirty="0" smtClean="0"/>
              <a:t>                </a:t>
            </a:r>
            <a:r>
              <a:rPr lang="ru-RU" dirty="0" smtClean="0"/>
              <a:t>Их в квадрате часть восьмая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/>
              <a:t>                    </a:t>
            </a:r>
            <a:r>
              <a:rPr lang="ru-RU" dirty="0" smtClean="0"/>
              <a:t>На поляне забавлялась. 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/>
              <a:t>                 </a:t>
            </a:r>
            <a:r>
              <a:rPr lang="ru-RU" dirty="0" smtClean="0"/>
              <a:t>А двенадцать по лианам... </a:t>
            </a:r>
          </a:p>
          <a:p>
            <a:pPr>
              <a:buNone/>
            </a:pPr>
            <a:r>
              <a:rPr lang="ru-RU" dirty="0" smtClean="0"/>
              <a:t>                 </a:t>
            </a:r>
            <a:r>
              <a:rPr lang="ru-RU" dirty="0" smtClean="0"/>
              <a:t>      </a:t>
            </a:r>
            <a:r>
              <a:rPr lang="ru-RU" dirty="0" smtClean="0"/>
              <a:t>Стали прыгать, повисая... </a:t>
            </a:r>
          </a:p>
          <a:p>
            <a:pPr>
              <a:buNone/>
            </a:pPr>
            <a:r>
              <a:rPr lang="ru-RU" dirty="0" smtClean="0"/>
              <a:t>                   </a:t>
            </a:r>
            <a:r>
              <a:rPr lang="ru-RU" dirty="0" smtClean="0"/>
              <a:t>    Сколько </a:t>
            </a:r>
            <a:r>
              <a:rPr lang="ru-RU" dirty="0" smtClean="0"/>
              <a:t>ж было обезьянок,</a:t>
            </a:r>
          </a:p>
          <a:p>
            <a:pPr>
              <a:buNone/>
            </a:pPr>
            <a:r>
              <a:rPr lang="ru-RU" dirty="0" smtClean="0"/>
              <a:t>                </a:t>
            </a:r>
            <a:r>
              <a:rPr lang="ru-RU" dirty="0" smtClean="0"/>
              <a:t>       </a:t>
            </a:r>
            <a:r>
              <a:rPr lang="ru-RU" dirty="0" smtClean="0"/>
              <a:t>Вы скажите, в этой стае?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7786710" y="6000768"/>
            <a:ext cx="785818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Конкурс «Черный ящик».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Каждой </a:t>
            </a:r>
            <a:r>
              <a:rPr lang="ru-RU" dirty="0" smtClean="0"/>
              <a:t>команде </a:t>
            </a:r>
            <a:r>
              <a:rPr lang="ru-RU" dirty="0" smtClean="0"/>
              <a:t> </a:t>
            </a:r>
            <a:r>
              <a:rPr lang="ru-RU" dirty="0" smtClean="0"/>
              <a:t>решить уравнение.</a:t>
            </a:r>
          </a:p>
          <a:p>
            <a:r>
              <a:rPr lang="ru-RU" dirty="0" smtClean="0"/>
              <a:t>                  Вариант </a:t>
            </a:r>
            <a:r>
              <a:rPr lang="en-US" dirty="0" smtClean="0"/>
              <a:t>I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(х</a:t>
            </a:r>
            <a:r>
              <a:rPr lang="ru-RU" i="1" baseline="30000" dirty="0" smtClean="0"/>
              <a:t>2</a:t>
            </a:r>
            <a:r>
              <a:rPr lang="ru-RU" i="1" dirty="0" smtClean="0"/>
              <a:t>-5х + 7)</a:t>
            </a:r>
            <a:r>
              <a:rPr lang="ru-RU" i="1" baseline="30000" dirty="0" smtClean="0"/>
              <a:t>2</a:t>
            </a:r>
            <a:r>
              <a:rPr lang="ru-RU" i="1" dirty="0" smtClean="0"/>
              <a:t>-2(х</a:t>
            </a:r>
            <a:r>
              <a:rPr lang="ru-RU" i="1" baseline="30000" dirty="0" smtClean="0"/>
              <a:t>2</a:t>
            </a:r>
            <a:r>
              <a:rPr lang="ru-RU" i="1" dirty="0" smtClean="0"/>
              <a:t>-5х + 7)-3 </a:t>
            </a:r>
            <a:r>
              <a:rPr lang="ru-RU" dirty="0" smtClean="0"/>
              <a:t>=0,</a:t>
            </a:r>
          </a:p>
          <a:p>
            <a:r>
              <a:rPr lang="ru-RU" dirty="0" smtClean="0"/>
              <a:t>                  Вариант </a:t>
            </a:r>
            <a:r>
              <a:rPr lang="en-US" dirty="0" smtClean="0"/>
              <a:t>II </a:t>
            </a:r>
            <a:endParaRPr lang="ru-RU" dirty="0" smtClean="0"/>
          </a:p>
          <a:p>
            <a:pPr algn="ctr">
              <a:buNone/>
            </a:pPr>
            <a:r>
              <a:rPr lang="ru-RU" i="1" dirty="0" smtClean="0"/>
              <a:t>(х</a:t>
            </a:r>
            <a:r>
              <a:rPr lang="ru-RU" i="1" baseline="30000" dirty="0" smtClean="0"/>
              <a:t>2</a:t>
            </a:r>
            <a:r>
              <a:rPr lang="ru-RU" i="1" dirty="0" smtClean="0"/>
              <a:t> + 3х- </a:t>
            </a:r>
            <a:r>
              <a:rPr lang="ru-RU" dirty="0" smtClean="0"/>
              <a:t>25)</a:t>
            </a:r>
            <a:r>
              <a:rPr lang="ru-RU" baseline="30000" dirty="0" smtClean="0"/>
              <a:t>2</a:t>
            </a:r>
            <a:r>
              <a:rPr lang="ru-RU" dirty="0" smtClean="0"/>
              <a:t> - </a:t>
            </a:r>
            <a:r>
              <a:rPr lang="ru-RU" i="1" dirty="0" smtClean="0"/>
              <a:t>2(х</a:t>
            </a:r>
            <a:r>
              <a:rPr lang="ru-RU" i="1" baseline="30000" dirty="0" smtClean="0"/>
              <a:t>2</a:t>
            </a:r>
            <a:r>
              <a:rPr lang="ru-RU" i="1" dirty="0" smtClean="0"/>
              <a:t> + 3х- </a:t>
            </a:r>
            <a:r>
              <a:rPr lang="ru-RU" dirty="0" smtClean="0"/>
              <a:t>25) = -7.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786710" y="6000768"/>
            <a:ext cx="785818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«Эрудит».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Заранее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подготовленный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 делает сообщение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комплексных числах.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Рассмотрим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уравнение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+ 2 = 0.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Хотя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имеет отрицательный дискриминант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-4, напишем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чисто формально формулы для его корней: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Упростив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выражения, получим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;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сих пор мы считали, что такие выражения не имеют смысла, так как символу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соответствует никакое действительное число. Однако этот символ оказался очень полезным в математике.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обозначают буквой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мнимой единицей.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введением комплексных чисел можно утверждать, что любое квадратное уравнение имеет два корня: действительные различные, если дискриминант положительный, действительные совпадающие, если дискриминант равен нулю, и комплексные (различные), если дискриминант отрицательный.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786058"/>
            <a:ext cx="1575208" cy="642942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2786058"/>
            <a:ext cx="1413871" cy="595314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500438"/>
            <a:ext cx="1228047" cy="271463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500438"/>
            <a:ext cx="1228047" cy="271463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3729038"/>
            <a:ext cx="428628" cy="257177"/>
          </a:xfrm>
          <a:prstGeom prst="rect">
            <a:avLst/>
          </a:prstGeom>
          <a:noFill/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429132"/>
            <a:ext cx="500066" cy="3000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V</a:t>
            </a:r>
            <a:r>
              <a:rPr lang="ru-RU" b="1" dirty="0" smtClean="0"/>
              <a:t>.	Итог урока.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Подводится </a:t>
            </a:r>
            <a:r>
              <a:rPr lang="ru-RU" dirty="0" smtClean="0"/>
              <a:t>итог игры, определяются победители, они и полу­чают высший балл на уроке, а другая команда - на балл ниже. 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VI</a:t>
            </a:r>
            <a:r>
              <a:rPr lang="ru-RU" b="1" dirty="0" smtClean="0"/>
              <a:t>.  Домашнее задание.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В </a:t>
            </a:r>
            <a:r>
              <a:rPr lang="ru-RU" dirty="0" smtClean="0"/>
              <a:t>качестве дополнения к домашнему заданию, которое дано в процессе урока, можно предложить не менее творческую работу,</a:t>
            </a:r>
          </a:p>
          <a:p>
            <a:pPr>
              <a:buNone/>
            </a:pPr>
            <a:r>
              <a:rPr lang="ru-RU" dirty="0" smtClean="0"/>
              <a:t>   например</a:t>
            </a:r>
            <a:r>
              <a:rPr lang="ru-RU" dirty="0" smtClean="0"/>
              <a:t>: составить самостоятельно сценарий игры с соседом по парте, придумав новые конкурсы.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VII</a:t>
            </a:r>
            <a:r>
              <a:rPr lang="ru-RU" b="1" dirty="0" smtClean="0"/>
              <a:t>. Рефлексия.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узнали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Понравилась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Чем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она лучше или хуже игр, проводимых на других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уроках.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изменить, чтобы было еще интереснее.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Comic Sans MS" pitchFamily="66" charset="0"/>
              </a:rPr>
              <a:t>Правила игры: 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Класс </a:t>
            </a:r>
            <a:r>
              <a:rPr lang="ru-RU" dirty="0" smtClean="0"/>
              <a:t>разбивается на 2 команды, которые решают задачи. С помощью жребия выбирается код команды - «крестик» или «нолик». Выигрывает та команда, которая набирает большее количество своих знаков. Команда, которая с очередным заданием справилась быстрее, имеет право выбора следующего конкурса. </a:t>
            </a:r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85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521497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142984"/>
            <a:ext cx="2643206" cy="17145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2" action="ppaction://hlinksldjump"/>
              </a:rPr>
              <a:t>Вспомни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1142984"/>
            <a:ext cx="2643206" cy="1714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  <a:hlinkClick r:id="rId3" action="ppaction://hlinksldjump"/>
              </a:rPr>
              <a:t>Т</a:t>
            </a:r>
            <a:endParaRPr lang="ru-RU" sz="2800" dirty="0"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1142984"/>
            <a:ext cx="2643206" cy="171451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4" action="ppaction://hlinksldjump"/>
              </a:rPr>
              <a:t>S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4" action="ppaction://hlinksldjump"/>
              </a:rPr>
              <a:t>0</a:t>
            </a:r>
            <a:r>
              <a:rPr lang="en-US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4" action="ppaction://hlinksldjump"/>
              </a:rPr>
              <a:t>S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857496"/>
            <a:ext cx="2643206" cy="171451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solidFill>
                  <a:srgbClr val="000000"/>
                </a:solidFill>
                <a:latin typeface="Times New Roman"/>
                <a:ea typeface="Times New Roman"/>
                <a:hlinkClick r:id="rId5" action="ppaction://hlinksldjump"/>
              </a:rPr>
              <a:t>!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2857496"/>
            <a:ext cx="2643206" cy="17145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6" action="ppaction://hlinksldjump"/>
              </a:rPr>
              <a:t>Черный ящик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2857496"/>
            <a:ext cx="2643206" cy="17145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7" action="ppaction://hlinksldjump"/>
              </a:rPr>
              <a:t>Тест-прогноз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4572008"/>
            <a:ext cx="2643206" cy="17145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15925" marR="41148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8" action="ppaction://hlinksldjump"/>
              </a:rPr>
              <a:t>Реши задачу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4572008"/>
            <a:ext cx="2643206" cy="17145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4155" marR="228600"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9" action="ppaction://hlinksldjump"/>
              </a:rPr>
              <a:t>Письмо из прошлого</a:t>
            </a:r>
            <a:endParaRPr lang="ru-RU" sz="2000" dirty="0"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4572008"/>
            <a:ext cx="2643206" cy="17145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  <a:hlinkClick r:id="rId10" action="ppaction://hlinksldjump"/>
              </a:rPr>
              <a:t>Эрудит</a:t>
            </a:r>
            <a:endParaRPr lang="ru-RU" sz="2000" dirty="0"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57256"/>
          </a:xfrm>
        </p:spPr>
        <p:txBody>
          <a:bodyPr>
            <a:normAutofit/>
          </a:bodyPr>
          <a:lstStyle/>
          <a:p>
            <a:r>
              <a:rPr lang="ru-RU" dirty="0" smtClean="0"/>
              <a:t>Вспомни.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285860"/>
            <a:ext cx="8686800" cy="4794265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Заполнить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таблицу, где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коэффициенты квадратного уравнения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24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=0,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его дискриминант,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число корней уравнения 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корни этого уравнения.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4" y="2500306"/>
          <a:ext cx="7831822" cy="3435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4"/>
                <a:gridCol w="571504"/>
                <a:gridCol w="571504"/>
                <a:gridCol w="500066"/>
                <a:gridCol w="857256"/>
                <a:gridCol w="497517"/>
                <a:gridCol w="920757"/>
                <a:gridCol w="920757"/>
                <a:gridCol w="920757"/>
              </a:tblGrid>
              <a:tr h="714380">
                <a:tc>
                  <a:txBody>
                    <a:bodyPr/>
                    <a:lstStyle/>
                    <a:p>
                      <a:pPr marL="88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Уравнения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</a:t>
                      </a:r>
                      <a:r>
                        <a:rPr lang="en-US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en-US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ru-RU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baseline="-250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ru-RU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+</a:t>
                      </a: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ru-RU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r>
                        <a:rPr lang="en-US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х</a:t>
                      </a:r>
                      <a:r>
                        <a:rPr lang="ru-RU" sz="2400" i="1" baseline="-25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b"/>
                </a:tc>
              </a:tr>
              <a:tr h="2721282">
                <a:tc>
                  <a:txBody>
                    <a:bodyPr/>
                    <a:lstStyle/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= 0.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+ 4х = 0.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- 9 = 0.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+ 5 = 0.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+ 2 = 0.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  <a:p>
                      <a:pPr marL="4445" marR="13970" indent="12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</a:t>
                      </a:r>
                      <a:r>
                        <a:rPr lang="ru-RU" sz="2400" baseline="30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-10х + 21=0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7929586" y="6143644"/>
            <a:ext cx="642942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«Т».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ru-RU" dirty="0" smtClean="0"/>
              <a:t>Каждой </a:t>
            </a:r>
            <a:r>
              <a:rPr lang="ru-RU" dirty="0" smtClean="0"/>
              <a:t>команде предлагается ответить на сле­дующие вопросы: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Определение квадратного уравнения.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Виды квадратных уравнений.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Что называется дискриминантом квадратного уравнения?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От чего зависит количество корней квадратного уравнения?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Каковы формулы для нахождения корней квадратного урав­нения?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Формулировка теоремы Виета.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642942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Конкурс «</a:t>
            </a:r>
            <a:r>
              <a:rPr lang="en-US" b="1" dirty="0" smtClean="0"/>
              <a:t>S</a:t>
            </a:r>
            <a:r>
              <a:rPr lang="ru-RU" b="1" dirty="0" smtClean="0"/>
              <a:t>О</a:t>
            </a:r>
            <a:r>
              <a:rPr lang="en-US" b="1" dirty="0" smtClean="0"/>
              <a:t>S</a:t>
            </a:r>
            <a:r>
              <a:rPr lang="ru-RU" b="1" dirty="0" smtClean="0"/>
              <a:t>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</a:t>
            </a:r>
            <a:r>
              <a:rPr lang="ru-RU" dirty="0" smtClean="0"/>
              <a:t>этом конкурсе каждой команде предлагает­ся выяснить следующее:</a:t>
            </a:r>
          </a:p>
          <a:p>
            <a:pPr lvl="0"/>
            <a:r>
              <a:rPr lang="ru-RU" dirty="0" smtClean="0"/>
              <a:t>Какие уравнения называются биквадратными?</a:t>
            </a:r>
          </a:p>
          <a:p>
            <a:pPr lvl="0"/>
            <a:r>
              <a:rPr lang="ru-RU" dirty="0" smtClean="0"/>
              <a:t>Сколько корней может иметь биквадратное уравнение?</a:t>
            </a:r>
          </a:p>
          <a:p>
            <a:pPr lvl="0"/>
            <a:r>
              <a:rPr lang="ru-RU" dirty="0" smtClean="0"/>
              <a:t>Решить уравнения: х</a:t>
            </a:r>
            <a:r>
              <a:rPr lang="ru-RU" baseline="30000" dirty="0" smtClean="0"/>
              <a:t>4</a:t>
            </a:r>
            <a:r>
              <a:rPr lang="ru-RU" dirty="0" smtClean="0"/>
              <a:t> - </a:t>
            </a:r>
            <a:r>
              <a:rPr lang="ru-RU" i="1" dirty="0" smtClean="0"/>
              <a:t>Зх</a:t>
            </a:r>
            <a:r>
              <a:rPr lang="ru-RU" i="1" baseline="30000" dirty="0" smtClean="0"/>
              <a:t>2</a:t>
            </a:r>
            <a:r>
              <a:rPr lang="ru-RU" i="1" dirty="0" smtClean="0"/>
              <a:t> </a:t>
            </a:r>
            <a:r>
              <a:rPr lang="ru-RU" dirty="0" smtClean="0"/>
              <a:t>+ 2 = 0; </a:t>
            </a:r>
          </a:p>
          <a:p>
            <a:pPr>
              <a:buNone/>
            </a:pPr>
            <a:r>
              <a:rPr lang="ru-RU" dirty="0" smtClean="0"/>
              <a:t>                                    </a:t>
            </a:r>
            <a:r>
              <a:rPr lang="ru-RU" dirty="0" smtClean="0"/>
              <a:t>  </a:t>
            </a:r>
            <a:r>
              <a:rPr lang="ru-RU" i="1" dirty="0" smtClean="0"/>
              <a:t>х</a:t>
            </a:r>
            <a:r>
              <a:rPr lang="ru-RU" i="1" baseline="30000" dirty="0" smtClean="0"/>
              <a:t>4</a:t>
            </a:r>
            <a:r>
              <a:rPr lang="ru-RU" i="1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х</a:t>
            </a:r>
            <a:r>
              <a:rPr lang="ru-RU" dirty="0" smtClean="0"/>
              <a:t> - 4 = 0;</a:t>
            </a:r>
          </a:p>
          <a:p>
            <a:pPr>
              <a:buNone/>
            </a:pPr>
            <a:r>
              <a:rPr lang="ru-RU" i="1" dirty="0" smtClean="0"/>
              <a:t>                                </a:t>
            </a:r>
            <a:r>
              <a:rPr lang="ru-RU" i="1" dirty="0" smtClean="0"/>
              <a:t>      </a:t>
            </a:r>
            <a:r>
              <a:rPr lang="ru-RU" i="1" dirty="0" smtClean="0"/>
              <a:t>4х</a:t>
            </a:r>
            <a:r>
              <a:rPr lang="ru-RU" i="1" baseline="30000" dirty="0" smtClean="0"/>
              <a:t>4</a:t>
            </a:r>
            <a:r>
              <a:rPr lang="ru-RU" i="1" dirty="0" smtClean="0"/>
              <a:t> </a:t>
            </a:r>
            <a:r>
              <a:rPr lang="ru-RU" dirty="0" smtClean="0"/>
              <a:t>– 41</a:t>
            </a:r>
            <a:r>
              <a:rPr lang="en-US" dirty="0" smtClean="0"/>
              <a:t>x</a:t>
            </a:r>
            <a:r>
              <a:rPr lang="ru-RU" baseline="30000" dirty="0" smtClean="0"/>
              <a:t>2</a:t>
            </a:r>
            <a:r>
              <a:rPr lang="ru-RU" dirty="0" smtClean="0"/>
              <a:t> +100 = 0; </a:t>
            </a:r>
          </a:p>
          <a:p>
            <a:pPr>
              <a:buNone/>
            </a:pPr>
            <a:r>
              <a:rPr lang="ru-RU" dirty="0" smtClean="0"/>
              <a:t>                           </a:t>
            </a:r>
            <a:r>
              <a:rPr lang="ru-RU" dirty="0" smtClean="0"/>
              <a:t>           </a:t>
            </a:r>
            <a:r>
              <a:rPr lang="ru-RU" i="1" dirty="0" smtClean="0"/>
              <a:t>х</a:t>
            </a:r>
            <a:r>
              <a:rPr lang="ru-RU" i="1" baseline="30000" dirty="0" smtClean="0"/>
              <a:t>4</a:t>
            </a:r>
            <a:r>
              <a:rPr lang="ru-RU" i="1" dirty="0" smtClean="0"/>
              <a:t> </a:t>
            </a:r>
            <a:r>
              <a:rPr lang="ru-RU" dirty="0" smtClean="0"/>
              <a:t>= 21</a:t>
            </a:r>
            <a:r>
              <a:rPr lang="en-US" dirty="0" smtClean="0"/>
              <a:t>x</a:t>
            </a:r>
            <a:r>
              <a:rPr lang="ru-RU" baseline="30000" dirty="0" smtClean="0"/>
              <a:t>2</a:t>
            </a:r>
            <a:r>
              <a:rPr lang="ru-RU" dirty="0" smtClean="0"/>
              <a:t> + 100;</a:t>
            </a:r>
          </a:p>
          <a:p>
            <a:pPr>
              <a:buNone/>
            </a:pPr>
            <a:r>
              <a:rPr lang="ru-RU" dirty="0" smtClean="0"/>
              <a:t>                                   </a:t>
            </a:r>
            <a:r>
              <a:rPr lang="en-US" dirty="0" smtClean="0"/>
              <a:t>  </a:t>
            </a:r>
            <a:r>
              <a:rPr lang="ru-RU" dirty="0" smtClean="0"/>
              <a:t> </a:t>
            </a:r>
            <a:r>
              <a:rPr lang="ru-RU" dirty="0" smtClean="0"/>
              <a:t>х</a:t>
            </a:r>
            <a:r>
              <a:rPr lang="ru-RU" baseline="30000" dirty="0" smtClean="0"/>
              <a:t>8</a:t>
            </a:r>
            <a:r>
              <a:rPr lang="ru-RU" dirty="0" smtClean="0"/>
              <a:t> + 16 = 0; </a:t>
            </a:r>
          </a:p>
          <a:p>
            <a:pPr>
              <a:buNone/>
            </a:pPr>
            <a:r>
              <a:rPr lang="ru-RU" dirty="0" smtClean="0"/>
              <a:t>                 </a:t>
            </a:r>
            <a:r>
              <a:rPr lang="ru-RU" dirty="0" smtClean="0"/>
              <a:t>                   </a:t>
            </a:r>
            <a:r>
              <a:rPr lang="en-US" dirty="0" smtClean="0"/>
              <a:t>  </a:t>
            </a:r>
            <a:r>
              <a:rPr lang="ru-RU" i="1" dirty="0" smtClean="0"/>
              <a:t>х</a:t>
            </a:r>
            <a:r>
              <a:rPr lang="ru-RU" i="1" baseline="30000" dirty="0" smtClean="0"/>
              <a:t>4</a:t>
            </a:r>
            <a:r>
              <a:rPr lang="ru-RU" i="1" dirty="0" smtClean="0"/>
              <a:t> </a:t>
            </a:r>
            <a:r>
              <a:rPr lang="ru-RU" dirty="0" smtClean="0"/>
              <a:t>- </a:t>
            </a:r>
            <a:r>
              <a:rPr lang="ru-RU" i="1" dirty="0" smtClean="0"/>
              <a:t>5х</a:t>
            </a:r>
            <a:r>
              <a:rPr lang="ru-RU" i="1" baseline="30000" dirty="0" smtClean="0"/>
              <a:t>2</a:t>
            </a:r>
            <a:r>
              <a:rPr lang="ru-RU" i="1" dirty="0" smtClean="0"/>
              <a:t> </a:t>
            </a:r>
            <a:r>
              <a:rPr lang="ru-RU" dirty="0" smtClean="0"/>
              <a:t>+ 6 = 0; </a:t>
            </a:r>
          </a:p>
          <a:p>
            <a:pPr>
              <a:buNone/>
            </a:pPr>
            <a:r>
              <a:rPr lang="ru-RU" dirty="0" smtClean="0"/>
              <a:t>           </a:t>
            </a:r>
            <a:r>
              <a:rPr lang="ru-RU" dirty="0" smtClean="0"/>
              <a:t>                        </a:t>
            </a:r>
            <a:r>
              <a:rPr lang="en-US" dirty="0" smtClean="0"/>
              <a:t>   </a:t>
            </a:r>
            <a:r>
              <a:rPr lang="ru-RU" i="1" dirty="0" smtClean="0"/>
              <a:t>х</a:t>
            </a:r>
            <a:r>
              <a:rPr lang="ru-RU" i="1" baseline="30000" dirty="0" smtClean="0"/>
              <a:t>4</a:t>
            </a:r>
            <a:r>
              <a:rPr lang="ru-RU" i="1" dirty="0" smtClean="0"/>
              <a:t> </a:t>
            </a:r>
            <a:r>
              <a:rPr lang="ru-RU" dirty="0" smtClean="0"/>
              <a:t>- 1 = 0.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001024" y="6286520"/>
            <a:ext cx="642942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«Тест-прогноз».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решить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следующие уравнения.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-5 = 0;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5х-2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0;                      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2х-5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0;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0;                  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+ 3 = 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                      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- 8 = 0;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5х + 2 = 2-2х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;               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-6х = 4х-25.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5х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7х + 2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0;                  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+ 3 = 0;               5x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Зх - 2 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0;              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+ 2;          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- 7 5 = 0;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= 3 -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7х                 х</a:t>
            </a:r>
            <a:r>
              <a:rPr lang="ru-RU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 1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6х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- 49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143900" y="6357958"/>
            <a:ext cx="642942" cy="28575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«Реши задачу».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Каждой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команде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решит старинную задачу. 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вопрос о возрасте одна дама ответила, что ее возраст таков, если его возвести в квадрат или умножить на 53 и из результата вычесть 696, то получится одно и то же число.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786710" y="6000768"/>
            <a:ext cx="785818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Конкурс «!».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Каждой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команде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составить приведенное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квадратное уравнение, имеющее два совпадающих корня, равных 3.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786710" y="6000768"/>
            <a:ext cx="785818" cy="5000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ициаль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153</TotalTime>
  <Words>806</Words>
  <Application>Microsoft Office PowerPoint</Application>
  <PresentationFormat>Экран (4:3)</PresentationFormat>
  <Paragraphs>109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Трек</vt:lpstr>
      <vt:lpstr>1_Трек</vt:lpstr>
      <vt:lpstr>Официальная</vt:lpstr>
      <vt:lpstr>Яркая</vt:lpstr>
      <vt:lpstr>Техническая</vt:lpstr>
      <vt:lpstr>Тема: «квадратные уравнения»</vt:lpstr>
      <vt:lpstr>Правила игры: </vt:lpstr>
      <vt:lpstr>Слайд 3</vt:lpstr>
      <vt:lpstr>Вспомни.</vt:lpstr>
      <vt:lpstr>Конкурс «Т». </vt:lpstr>
      <vt:lpstr>Конкурс «SОS». </vt:lpstr>
      <vt:lpstr>Конкурс «Тест-прогноз». </vt:lpstr>
      <vt:lpstr>Конкурс «Реши задачу». </vt:lpstr>
      <vt:lpstr>Конкурс «!». </vt:lpstr>
      <vt:lpstr>Конкурс «Письмо из прошлого». </vt:lpstr>
      <vt:lpstr>Конкурс «Черный ящик». </vt:lpstr>
      <vt:lpstr>Конкурс «Эрудит». </vt:lpstr>
      <vt:lpstr>V. Итог урока. </vt:lpstr>
      <vt:lpstr>VI.  Домашнее задание. </vt:lpstr>
      <vt:lpstr>VII. Рефлексия.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«квадратные уравнения»</dc:title>
  <dc:creator>school</dc:creator>
  <cp:lastModifiedBy>school</cp:lastModifiedBy>
  <cp:revision>16</cp:revision>
  <dcterms:created xsi:type="dcterms:W3CDTF">2010-10-21T16:45:02Z</dcterms:created>
  <dcterms:modified xsi:type="dcterms:W3CDTF">2010-10-21T19:18:35Z</dcterms:modified>
</cp:coreProperties>
</file>